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310" r:id="rId2"/>
    <p:sldId id="313" r:id="rId3"/>
    <p:sldId id="314" r:id="rId4"/>
    <p:sldId id="319" r:id="rId5"/>
    <p:sldId id="257" r:id="rId6"/>
    <p:sldId id="258" r:id="rId7"/>
    <p:sldId id="262" r:id="rId8"/>
    <p:sldId id="312" r:id="rId9"/>
    <p:sldId id="263" r:id="rId10"/>
    <p:sldId id="268" r:id="rId11"/>
    <p:sldId id="269" r:id="rId12"/>
    <p:sldId id="271" r:id="rId13"/>
    <p:sldId id="273" r:id="rId14"/>
    <p:sldId id="274" r:id="rId15"/>
    <p:sldId id="275" r:id="rId16"/>
    <p:sldId id="315" r:id="rId17"/>
    <p:sldId id="302" r:id="rId18"/>
    <p:sldId id="276" r:id="rId19"/>
    <p:sldId id="277" r:id="rId20"/>
    <p:sldId id="278" r:id="rId21"/>
    <p:sldId id="280" r:id="rId22"/>
    <p:sldId id="282" r:id="rId23"/>
    <p:sldId id="281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4" r:id="rId33"/>
    <p:sldId id="295" r:id="rId34"/>
    <p:sldId id="297" r:id="rId35"/>
    <p:sldId id="311" r:id="rId36"/>
    <p:sldId id="298" r:id="rId37"/>
    <p:sldId id="303" r:id="rId38"/>
    <p:sldId id="304" r:id="rId39"/>
    <p:sldId id="320" r:id="rId40"/>
    <p:sldId id="305" r:id="rId41"/>
    <p:sldId id="317" r:id="rId42"/>
    <p:sldId id="318" r:id="rId43"/>
    <p:sldId id="306" r:id="rId44"/>
    <p:sldId id="307" r:id="rId45"/>
    <p:sldId id="30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EBCA2-9A24-43ED-9885-611A74135560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46E60-BC5F-412A-913F-5908964CBBF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Story of Jacob – page 24 Hardin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46E60-BC5F-412A-913F-5908964CBBFF}" type="slidenum">
              <a:rPr lang="en-AU" smtClean="0"/>
              <a:t>36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42590C-6180-4E89-9030-62B8737826E4}" type="datetimeFigureOut">
              <a:rPr lang="en-AU" smtClean="0"/>
              <a:pPr/>
              <a:t>17/08/2011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93B4F7D-E392-46F9-A43E-173C38D6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tIMpLbOxAA&amp;feature=related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au/imgres?imgurl=http://www.harvardsquarelibrary.org/stafford/images/bfskinner.jpg&amp;imgrefurl=http://www.harvardsquarelibrary.org/stafford/rs_skinner.htm&amp;h=613&amp;w=432&amp;sz=53&amp;hl=en&amp;start=3&amp;tbnid=QTxA1AhkA-oLZM:&amp;tbnh=136&amp;tbnw=96&amp;prev=/images?q=bf+skinner&amp;gbv=2&amp;hl=en&amp;sa=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tube.com/viewVideo.php?video_id=5893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vOV7g3osfM&amp;feature=related" TargetMode="External"/><Relationship Id="rId2" Type="http://schemas.openxmlformats.org/officeDocument/2006/relationships/hyperlink" Target="http://www.youtube.com/watch?v=hhqumfpxuzI&amp;feature=related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ardian.co.uk/education/2009/feb/06/mr-grimes-fil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au/imgres?imgurl=http://www.nsf.gov/news/mmg/media/images/child_f.jpg&amp;imgrefurl=http://www.nsf.gov/news/news_images.jsp?cntn_id=110709&amp;org=HRD&amp;h=220&amp;w=350&amp;sz=54&amp;hl=en&amp;start=7&amp;tbnid=2OA6-TzTQcmeAM:&amp;tbnh=75&amp;tbnw=120&amp;prev=/images?q=angry+child&amp;gbv=2&amp;hl=en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ardian.co.uk/education/2009/feb/06/mr-grimes-fil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uroaQRFsX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3796-A57B-466F-9CDA-40B9B7EE627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Some thing to start you thinking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http://</a:t>
            </a:r>
            <a:r>
              <a:rPr lang="en-AU" dirty="0" smtClean="0">
                <a:hlinkClick r:id="rId2"/>
              </a:rPr>
              <a:t>www.youtube.com/watch?v=mtIMpLbOxAA&amp;feature=related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0AA4-710A-469D-97AF-E284C0D65E7A}" type="slidenum">
              <a:rPr lang="en-US"/>
              <a:pPr/>
              <a:t>10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Pair Share</a:t>
            </a:r>
            <a:endParaRPr lang="en-AU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behaviours</a:t>
            </a:r>
            <a:r>
              <a:rPr lang="en-US" dirty="0"/>
              <a:t> do you see as disruptive or problematic as a teacher?</a:t>
            </a:r>
          </a:p>
          <a:p>
            <a:endParaRPr lang="en-US" dirty="0"/>
          </a:p>
          <a:p>
            <a:r>
              <a:rPr lang="en-US" dirty="0"/>
              <a:t>Do you have concerns about managing disruptive </a:t>
            </a:r>
            <a:r>
              <a:rPr lang="en-US" dirty="0" err="1"/>
              <a:t>behaviour</a:t>
            </a:r>
            <a:r>
              <a:rPr lang="en-US" dirty="0"/>
              <a:t> in your classroom?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2B0F-F7D8-4525-A7E3-5F73B5AA45AC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 you think?</a:t>
            </a:r>
            <a:endParaRPr lang="en-AU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4400" dirty="0" smtClean="0"/>
              <a:t>“</a:t>
            </a:r>
            <a:r>
              <a:rPr lang="en-US" sz="4400" dirty="0"/>
              <a:t>Human </a:t>
            </a:r>
            <a:r>
              <a:rPr lang="en-US" sz="4400" dirty="0" err="1"/>
              <a:t>behaviour</a:t>
            </a:r>
            <a:r>
              <a:rPr lang="en-US" sz="4400" dirty="0"/>
              <a:t> </a:t>
            </a:r>
            <a:r>
              <a:rPr lang="en-US" sz="4400" u="sng" dirty="0"/>
              <a:t>can</a:t>
            </a:r>
            <a:r>
              <a:rPr lang="en-US" sz="4400" dirty="0"/>
              <a:t> be shaped” </a:t>
            </a:r>
            <a:endParaRPr lang="en-AU" sz="4400" dirty="0"/>
          </a:p>
        </p:txBody>
      </p:sp>
      <p:pic>
        <p:nvPicPr>
          <p:cNvPr id="45061" name="Picture 5" descr="bfskinn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429001"/>
            <a:ext cx="2200284" cy="22806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B.F. Skinner’s Principal Teachings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6000" i="1" dirty="0" err="1" smtClean="0">
                <a:solidFill>
                  <a:srgbClr val="FF0000"/>
                </a:solidFill>
              </a:rPr>
              <a:t>Behaviour</a:t>
            </a:r>
            <a:r>
              <a:rPr lang="en-US" sz="6000" i="1" dirty="0" smtClean="0">
                <a:solidFill>
                  <a:srgbClr val="FF0000"/>
                </a:solidFill>
              </a:rPr>
              <a:t> modification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i="1" dirty="0" smtClean="0"/>
              <a:t>	</a:t>
            </a:r>
            <a:r>
              <a:rPr lang="en-US" sz="9000" i="1" dirty="0" smtClean="0"/>
              <a:t>The overall procedure of shaping student behavior intentionally through reinforcement.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6500" i="1" dirty="0" smtClean="0"/>
          </a:p>
          <a:p>
            <a:pPr>
              <a:lnSpc>
                <a:spcPct val="90000"/>
              </a:lnSpc>
            </a:pPr>
            <a:r>
              <a:rPr lang="en-AU" sz="8000" dirty="0" smtClean="0"/>
              <a:t>To modify behaviour, behaviourists either introduce or remove reinforcement or punishment</a:t>
            </a:r>
          </a:p>
          <a:p>
            <a:pPr>
              <a:lnSpc>
                <a:spcPct val="90000"/>
              </a:lnSpc>
              <a:buFontTx/>
              <a:buNone/>
            </a:pPr>
            <a:endParaRPr lang="en-AU" sz="8000" dirty="0" smtClean="0"/>
          </a:p>
          <a:p>
            <a:pPr>
              <a:lnSpc>
                <a:spcPct val="90000"/>
              </a:lnSpc>
            </a:pPr>
            <a:r>
              <a:rPr lang="en-AU" sz="8000" dirty="0" smtClean="0"/>
              <a:t>Reinforcement </a:t>
            </a:r>
            <a:r>
              <a:rPr lang="en-AU" sz="8000" b="1" dirty="0" smtClean="0"/>
              <a:t>increases</a:t>
            </a:r>
            <a:r>
              <a:rPr lang="en-AU" sz="8000" dirty="0" smtClean="0"/>
              <a:t> the strength and frequency of behaviour; punishment </a:t>
            </a:r>
            <a:r>
              <a:rPr lang="en-AU" sz="8000" b="1" dirty="0" smtClean="0"/>
              <a:t>reduces</a:t>
            </a:r>
            <a:r>
              <a:rPr lang="en-AU" sz="8000" dirty="0" smtClean="0"/>
              <a:t> it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6500" i="1" dirty="0" smtClean="0"/>
              <a:t> 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3200" i="1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3200" i="1" dirty="0" smtClean="0"/>
              <a:t>	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Reinforcement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66B0-C982-4D1C-AEC9-36924F1B5F9A}" type="slidenum">
              <a:rPr lang="en-US"/>
              <a:pPr/>
              <a:t>13</a:t>
            </a:fld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 b="1"/>
              <a:t>What happens when we reinforce behaviour?</a:t>
            </a:r>
          </a:p>
          <a:p>
            <a:pPr>
              <a:lnSpc>
                <a:spcPct val="90000"/>
              </a:lnSpc>
              <a:buFontTx/>
              <a:buNone/>
            </a:pPr>
            <a:endParaRPr lang="en-AU" sz="2800" b="1"/>
          </a:p>
          <a:p>
            <a:pPr>
              <a:lnSpc>
                <a:spcPct val="90000"/>
              </a:lnSpc>
            </a:pPr>
            <a:r>
              <a:rPr lang="en-AU" sz="2800"/>
              <a:t>We increase the likelihood of it reoccurring</a:t>
            </a:r>
          </a:p>
          <a:p>
            <a:pPr>
              <a:lnSpc>
                <a:spcPct val="90000"/>
              </a:lnSpc>
            </a:pPr>
            <a:r>
              <a:rPr lang="en-AU" sz="2800"/>
              <a:t>Positive potential</a:t>
            </a:r>
          </a:p>
          <a:p>
            <a:pPr>
              <a:lnSpc>
                <a:spcPct val="90000"/>
              </a:lnSpc>
            </a:pPr>
            <a:r>
              <a:rPr lang="en-AU" sz="2800"/>
              <a:t>Negative potential</a:t>
            </a:r>
          </a:p>
          <a:p>
            <a:pPr>
              <a:lnSpc>
                <a:spcPct val="90000"/>
              </a:lnSpc>
            </a:pPr>
            <a:r>
              <a:rPr lang="en-AU" sz="2800"/>
              <a:t>Inadvertently reinforcing unwanted behaviour is common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FB4A6-BCF4-4638-A70C-F1763C124624}" type="slidenum">
              <a:rPr lang="en-US"/>
              <a:pPr/>
              <a:t>14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Reinforcement principles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Reinforcer must be perceived as positive by the student</a:t>
            </a:r>
          </a:p>
          <a:p>
            <a:pPr>
              <a:lnSpc>
                <a:spcPct val="90000"/>
              </a:lnSpc>
            </a:pPr>
            <a:r>
              <a:rPr lang="en-AU"/>
              <a:t>Low probability behaviours must be completed before high probability behaviours</a:t>
            </a:r>
          </a:p>
          <a:p>
            <a:pPr>
              <a:lnSpc>
                <a:spcPct val="90000"/>
              </a:lnSpc>
            </a:pPr>
            <a:r>
              <a:rPr lang="en-AU" i="1"/>
              <a:t>Shaping</a:t>
            </a:r>
            <a:r>
              <a:rPr lang="en-AU"/>
              <a:t> – new things learned at an appropriate pace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0EA0-7ADC-412E-83DF-CA48A99ECAEE}" type="slidenum">
              <a:rPr lang="en-US"/>
              <a:pPr/>
              <a:t>15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and-or connection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You can </a:t>
            </a:r>
            <a:r>
              <a:rPr lang="en-AU" b="1" u="sng"/>
              <a:t>increase</a:t>
            </a:r>
            <a:r>
              <a:rPr lang="en-AU"/>
              <a:t> appropriate behaviour by </a:t>
            </a:r>
            <a:r>
              <a:rPr lang="en-AU" b="1"/>
              <a:t>introducing rewards</a:t>
            </a:r>
            <a:r>
              <a:rPr lang="en-AU"/>
              <a:t> or </a:t>
            </a:r>
            <a:r>
              <a:rPr lang="en-AU" b="1"/>
              <a:t>withholding punishments</a:t>
            </a:r>
          </a:p>
          <a:p>
            <a:pPr>
              <a:buFontTx/>
              <a:buNone/>
            </a:pPr>
            <a:endParaRPr lang="en-AU" b="1"/>
          </a:p>
          <a:p>
            <a:r>
              <a:rPr lang="en-AU"/>
              <a:t>You can </a:t>
            </a:r>
            <a:r>
              <a:rPr lang="en-AU" b="1" u="sng"/>
              <a:t>decrease</a:t>
            </a:r>
            <a:r>
              <a:rPr lang="en-AU"/>
              <a:t> inappropriate behaviour by </a:t>
            </a:r>
            <a:r>
              <a:rPr lang="en-AU" b="1"/>
              <a:t>introducing punishment</a:t>
            </a:r>
            <a:r>
              <a:rPr lang="en-AU"/>
              <a:t> or </a:t>
            </a:r>
            <a:r>
              <a:rPr lang="en-AU" b="1"/>
              <a:t>withholding rewards</a:t>
            </a:r>
            <a:endParaRPr lang="en-US" b="1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16632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      Consequences of Behaviour</a:t>
            </a:r>
          </a:p>
          <a:p>
            <a:pPr>
              <a:buNone/>
            </a:pPr>
            <a:endParaRPr lang="en-AU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051720" y="548680"/>
            <a:ext cx="511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15616" y="1556792"/>
          <a:ext cx="2304256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>
                          <a:solidFill>
                            <a:schemeClr val="tx1"/>
                          </a:solidFill>
                        </a:rPr>
                        <a:t>REINFORCEMENT</a:t>
                      </a:r>
                    </a:p>
                    <a:p>
                      <a:r>
                        <a:rPr lang="en-AU" sz="1400" b="0" dirty="0" smtClean="0">
                          <a:solidFill>
                            <a:schemeClr val="tx1"/>
                          </a:solidFill>
                        </a:rPr>
                        <a:t>An event that increases the likelihood of behaviour</a:t>
                      </a:r>
                      <a:r>
                        <a:rPr lang="en-AU" sz="1400" b="0" baseline="0" dirty="0" smtClean="0">
                          <a:solidFill>
                            <a:schemeClr val="tx1"/>
                          </a:solidFill>
                        </a:rPr>
                        <a:t> being repeated</a:t>
                      </a:r>
                      <a:endParaRPr lang="en-A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11960" y="1556792"/>
          <a:ext cx="252028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>
                          <a:solidFill>
                            <a:schemeClr val="tx1"/>
                          </a:solidFill>
                        </a:rPr>
                        <a:t>PUNISHMENT</a:t>
                      </a:r>
                    </a:p>
                    <a:p>
                      <a:r>
                        <a:rPr lang="en-AU" sz="1400" b="0" dirty="0" smtClean="0">
                          <a:solidFill>
                            <a:schemeClr val="tx1"/>
                          </a:solidFill>
                        </a:rPr>
                        <a:t>An event that decreases the likelihood that behaviour</a:t>
                      </a:r>
                      <a:r>
                        <a:rPr lang="en-AU" sz="1400" b="0" baseline="0" dirty="0" smtClean="0">
                          <a:solidFill>
                            <a:schemeClr val="tx1"/>
                          </a:solidFill>
                        </a:rPr>
                        <a:t> will be repeated</a:t>
                      </a:r>
                      <a:endParaRPr lang="en-A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948264" y="1556792"/>
          <a:ext cx="2111896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896"/>
              </a:tblGrid>
              <a:tr h="1008112">
                <a:tc>
                  <a:txBody>
                    <a:bodyPr/>
                    <a:lstStyle/>
                    <a:p>
                      <a:r>
                        <a:rPr lang="en-AU" sz="1400" dirty="0" smtClean="0">
                          <a:solidFill>
                            <a:schemeClr val="tx1"/>
                          </a:solidFill>
                        </a:rPr>
                        <a:t>EXTINCTION</a:t>
                      </a:r>
                    </a:p>
                    <a:p>
                      <a:r>
                        <a:rPr lang="en-AU" sz="1400" b="0" dirty="0" smtClean="0">
                          <a:solidFill>
                            <a:schemeClr val="tx1"/>
                          </a:solidFill>
                        </a:rPr>
                        <a:t>Elimination</a:t>
                      </a:r>
                      <a:r>
                        <a:rPr lang="en-AU" sz="1400" b="0" baseline="0" dirty="0" smtClean="0">
                          <a:solidFill>
                            <a:schemeClr val="tx1"/>
                          </a:solidFill>
                        </a:rPr>
                        <a:t> of behaviour because it is being ignored or not reinforced</a:t>
                      </a:r>
                      <a:endParaRPr lang="en-A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300192" y="3789040"/>
          <a:ext cx="18002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tx1"/>
                          </a:solidFill>
                        </a:rPr>
                        <a:t>REMOVAL PUNISHMENT</a:t>
                      </a:r>
                    </a:p>
                    <a:p>
                      <a:r>
                        <a:rPr lang="en-AU" sz="1200" b="0" dirty="0" smtClean="0">
                          <a:solidFill>
                            <a:schemeClr val="tx1"/>
                          </a:solidFill>
                        </a:rPr>
                        <a:t>Removing</a:t>
                      </a:r>
                      <a:r>
                        <a:rPr lang="en-AU" sz="1200" b="0" baseline="0" dirty="0" smtClean="0">
                          <a:solidFill>
                            <a:schemeClr val="tx1"/>
                          </a:solidFill>
                        </a:rPr>
                        <a:t> a pleasant stimulus as a consequence for inappropriate behaviour</a:t>
                      </a:r>
                      <a:endParaRPr lang="en-A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427984" y="3789040"/>
          <a:ext cx="172819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tx1"/>
                          </a:solidFill>
                        </a:rPr>
                        <a:t>PRESENTATION PUNISHMENT</a:t>
                      </a:r>
                    </a:p>
                    <a:p>
                      <a:r>
                        <a:rPr lang="en-AU" sz="1200" b="0" dirty="0" smtClean="0">
                          <a:solidFill>
                            <a:schemeClr val="tx1"/>
                          </a:solidFill>
                        </a:rPr>
                        <a:t>Receiving an aversive</a:t>
                      </a:r>
                      <a:r>
                        <a:rPr lang="en-AU" sz="1200" b="0" baseline="0" dirty="0" smtClean="0">
                          <a:solidFill>
                            <a:schemeClr val="tx1"/>
                          </a:solidFill>
                        </a:rPr>
                        <a:t> stimulus as a consequence for inappropriate behaviour</a:t>
                      </a:r>
                      <a:endParaRPr lang="en-A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483768" y="3789040"/>
          <a:ext cx="187220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tx1"/>
                          </a:solidFill>
                        </a:rPr>
                        <a:t>NEGATIVE REINFORCEMENT</a:t>
                      </a:r>
                    </a:p>
                    <a:p>
                      <a:r>
                        <a:rPr lang="en-AU" sz="1200" b="0" dirty="0" smtClean="0">
                          <a:solidFill>
                            <a:schemeClr val="tx1"/>
                          </a:solidFill>
                        </a:rPr>
                        <a:t>Removing an aversive</a:t>
                      </a:r>
                      <a:r>
                        <a:rPr lang="en-AU" sz="1200" b="0" baseline="0" dirty="0" smtClean="0">
                          <a:solidFill>
                            <a:schemeClr val="tx1"/>
                          </a:solidFill>
                        </a:rPr>
                        <a:t>  stimulus when desired behaviour is exhibited</a:t>
                      </a:r>
                      <a:endParaRPr lang="en-A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07504" y="3789040"/>
          <a:ext cx="194421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tx1"/>
                          </a:solidFill>
                        </a:rPr>
                        <a:t>POSITIVE REINFORCEMENT</a:t>
                      </a:r>
                    </a:p>
                    <a:p>
                      <a:r>
                        <a:rPr lang="en-AU" sz="1200" b="0" dirty="0" smtClean="0">
                          <a:solidFill>
                            <a:schemeClr val="tx1"/>
                          </a:solidFill>
                        </a:rPr>
                        <a:t>Receiving something  after desired behaviour</a:t>
                      </a:r>
                      <a:r>
                        <a:rPr lang="en-AU" sz="1200" b="0" baseline="0" dirty="0" smtClean="0">
                          <a:solidFill>
                            <a:schemeClr val="tx1"/>
                          </a:solidFill>
                        </a:rPr>
                        <a:t> is exhibited</a:t>
                      </a:r>
                      <a:endParaRPr lang="en-A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 rot="1345476">
            <a:off x="1687238" y="2562547"/>
            <a:ext cx="216024" cy="1152128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Down Arrow 14"/>
          <p:cNvSpPr/>
          <p:nvPr/>
        </p:nvSpPr>
        <p:spPr>
          <a:xfrm rot="20437997">
            <a:off x="2596679" y="2568126"/>
            <a:ext cx="216024" cy="1152128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Down Arrow 15"/>
          <p:cNvSpPr/>
          <p:nvPr/>
        </p:nvSpPr>
        <p:spPr>
          <a:xfrm rot="19791171">
            <a:off x="6241734" y="2467346"/>
            <a:ext cx="216024" cy="1259498"/>
          </a:xfrm>
          <a:prstGeom prst="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Down Arrow 16"/>
          <p:cNvSpPr/>
          <p:nvPr/>
        </p:nvSpPr>
        <p:spPr>
          <a:xfrm rot="997787">
            <a:off x="5044952" y="2568125"/>
            <a:ext cx="216024" cy="1152128"/>
          </a:xfrm>
          <a:prstGeom prst="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Down Arrow 17"/>
          <p:cNvSpPr/>
          <p:nvPr/>
        </p:nvSpPr>
        <p:spPr>
          <a:xfrm rot="1182917">
            <a:off x="2778690" y="633059"/>
            <a:ext cx="216024" cy="82113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Down Arrow 18"/>
          <p:cNvSpPr/>
          <p:nvPr/>
        </p:nvSpPr>
        <p:spPr>
          <a:xfrm>
            <a:off x="4716016" y="620688"/>
            <a:ext cx="216024" cy="77503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Down Arrow 20"/>
          <p:cNvSpPr/>
          <p:nvPr/>
        </p:nvSpPr>
        <p:spPr>
          <a:xfrm rot="19609798">
            <a:off x="6804248" y="620688"/>
            <a:ext cx="216024" cy="77503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Negative reinforcement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C7500-DB12-4CC9-AE70-2380E6C3E7FB}" type="slidenum">
              <a:rPr lang="en-US"/>
              <a:pPr/>
              <a:t>17</a:t>
            </a:fld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Confusing topic!</a:t>
            </a:r>
          </a:p>
          <a:p>
            <a:pPr>
              <a:lnSpc>
                <a:spcPct val="90000"/>
              </a:lnSpc>
            </a:pPr>
            <a:r>
              <a:rPr lang="en-AU" sz="2800"/>
              <a:t>It’s about avoiding unpleasant stimuli, not receiving them (i.e. punishment)</a:t>
            </a:r>
          </a:p>
          <a:p>
            <a:pPr>
              <a:lnSpc>
                <a:spcPct val="90000"/>
              </a:lnSpc>
            </a:pPr>
            <a:r>
              <a:rPr lang="en-AU" sz="2800"/>
              <a:t>Punishment is something perceived as bad by the student; usually arbitrary; usually administered without notification; not a ‘natural consequence’; might have nothing to do with the actual behaviour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Schedules of reinforcement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27B2-6539-4927-AFCE-6BE92BDE06CE}" type="slidenum">
              <a:rPr lang="en-US"/>
              <a:pPr/>
              <a:t>18</a:t>
            </a:fld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>
                <a:solidFill>
                  <a:schemeClr val="tx2"/>
                </a:solidFill>
              </a:rPr>
              <a:t>Continuous-great for leaning new behaviours</a:t>
            </a:r>
          </a:p>
          <a:p>
            <a:r>
              <a:rPr lang="en-AU" dirty="0">
                <a:solidFill>
                  <a:schemeClr val="folHlink"/>
                </a:solidFill>
              </a:rPr>
              <a:t>Intermittent-fixed interval or fixed ratio</a:t>
            </a:r>
          </a:p>
          <a:p>
            <a:r>
              <a:rPr lang="en-AU" dirty="0">
                <a:solidFill>
                  <a:schemeClr val="hlink"/>
                </a:solidFill>
              </a:rPr>
              <a:t>Variable-ratio or </a:t>
            </a:r>
            <a:r>
              <a:rPr lang="en-AU" dirty="0" smtClean="0">
                <a:solidFill>
                  <a:schemeClr val="hlink"/>
                </a:solidFill>
              </a:rPr>
              <a:t>interval</a:t>
            </a:r>
          </a:p>
          <a:p>
            <a:pPr>
              <a:buNone/>
            </a:pPr>
            <a:endParaRPr lang="en-AU" dirty="0" smtClean="0">
              <a:solidFill>
                <a:schemeClr val="hlink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Skinner:</a:t>
            </a:r>
          </a:p>
          <a:p>
            <a:r>
              <a:rPr lang="en-US" dirty="0" smtClean="0">
                <a:hlinkClick r:id="rId2"/>
              </a:rPr>
              <a:t>http://www.teachertube.com/viewVideo.php?video_id=58935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Reinforcement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3796-A57B-466F-9CDA-40B9B7EE62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908720"/>
            <a:ext cx="8362176" cy="5688632"/>
          </a:xfrm>
        </p:spPr>
        <p:txBody>
          <a:bodyPr>
            <a:normAutofit lnSpcReduction="10000"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Continuous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reinforcement</a:t>
            </a:r>
            <a:r>
              <a:rPr lang="en-US" sz="2800" i="1" dirty="0" smtClean="0"/>
              <a:t>, provided every time a student performs a desired act, helps new </a:t>
            </a:r>
            <a:r>
              <a:rPr lang="en-US" sz="2800" i="1" dirty="0" err="1" smtClean="0"/>
              <a:t>learnings</a:t>
            </a:r>
            <a:r>
              <a:rPr lang="en-US" sz="2800" i="1" dirty="0" smtClean="0"/>
              <a:t> become established. </a:t>
            </a:r>
            <a:r>
              <a:rPr lang="en-US" sz="2800" dirty="0" smtClean="0"/>
              <a:t>The teacher might praise Jonathan every time he raises his hand, or privately compliment Mary every time she turns in required homework.</a:t>
            </a:r>
          </a:p>
          <a:p>
            <a:r>
              <a:rPr lang="en-US" sz="2800" i="1" dirty="0" smtClean="0">
                <a:solidFill>
                  <a:srgbClr val="FF0000"/>
                </a:solidFill>
              </a:rPr>
              <a:t>Intermittent reinforcement</a:t>
            </a:r>
            <a:r>
              <a:rPr lang="en-US" sz="2800" i="1" dirty="0" smtClean="0"/>
              <a:t>, in which rewards are supplied only occasionally, is sufficient to maintain desired behavior once it has become established. </a:t>
            </a:r>
            <a:r>
              <a:rPr lang="en-US" sz="2800" dirty="0" smtClean="0"/>
              <a:t>After students have learned to come into the room and get immediately to work, the teacher will only occasionally need to express appreciation</a:t>
            </a:r>
            <a:r>
              <a:rPr lang="en-US" sz="2800" dirty="0" smtClean="0"/>
              <a:t>.</a:t>
            </a:r>
          </a:p>
          <a:p>
            <a:r>
              <a:rPr lang="en-AU" sz="2800" i="1" dirty="0" smtClean="0">
                <a:solidFill>
                  <a:srgbClr val="FF0000"/>
                </a:solidFill>
              </a:rPr>
              <a:t>Variable reinforcement</a:t>
            </a:r>
            <a:r>
              <a:rPr lang="en-AU" sz="2800" dirty="0" smtClean="0">
                <a:solidFill>
                  <a:srgbClr val="FF0000"/>
                </a:solidFill>
              </a:rPr>
              <a:t>, </a:t>
            </a:r>
            <a:r>
              <a:rPr lang="en-AU" sz="2800" i="1" dirty="0" smtClean="0"/>
              <a:t>in which the giving of the reward is varied, so that no patterns can be established.</a:t>
            </a:r>
            <a:endParaRPr lang="en-AU" sz="2800" dirty="0" smtClean="0">
              <a:solidFill>
                <a:srgbClr val="FF0000"/>
              </a:solidFill>
            </a:endParaRPr>
          </a:p>
          <a:p>
            <a:endParaRPr lang="en-US" sz="2800" dirty="0" smtClean="0"/>
          </a:p>
          <a:p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Behavioural Approaches to Classroom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909192"/>
          </a:xfrm>
        </p:spPr>
        <p:txBody>
          <a:bodyPr/>
          <a:lstStyle/>
          <a:p>
            <a:r>
              <a:rPr lang="en-AU" dirty="0" smtClean="0"/>
              <a:t>Applied Behaviour Analysis</a:t>
            </a:r>
          </a:p>
          <a:p>
            <a:r>
              <a:rPr lang="en-AU" dirty="0" smtClean="0"/>
              <a:t>Behaviour Therapy</a:t>
            </a:r>
          </a:p>
          <a:p>
            <a:r>
              <a:rPr lang="en-AU" dirty="0" smtClean="0"/>
              <a:t>Behaviour Modification</a:t>
            </a: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1026" name="Picture 2" descr="http://www.thelegends.it/catalog/images/37-puzz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12976"/>
            <a:ext cx="2857500" cy="3438526"/>
          </a:xfrm>
          <a:prstGeom prst="rect">
            <a:avLst/>
          </a:prstGeom>
          <a:noFill/>
        </p:spPr>
      </p:pic>
      <p:pic>
        <p:nvPicPr>
          <p:cNvPr id="1028" name="Picture 4" descr="http://www.leehansen.com/clipart/Parties/Birthday/images/party-time-icecre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429000"/>
            <a:ext cx="2665724" cy="3160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B.F. Skinner’s Principal Teachings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i="1" dirty="0" smtClean="0"/>
              <a:t>Behaviors </a:t>
            </a:r>
            <a:r>
              <a:rPr lang="en-US" sz="2800" i="1" dirty="0" smtClean="0"/>
              <a:t>that are not reinforced soon disappear or, as Skinner said, become extinguished.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800" dirty="0" smtClean="0"/>
              <a:t>	If </a:t>
            </a:r>
            <a:r>
              <a:rPr lang="en-US" sz="2800" dirty="0" smtClean="0"/>
              <a:t>Roberto raises his hand in class but is never called on, he will sooner or later stop raising his hand.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r>
              <a:rPr lang="en-US" sz="2800" i="1" dirty="0" smtClean="0"/>
              <a:t>Successive approximation refers to a behavior-shaping progression in which behavior comes closer and closer to a preset goal. </a:t>
            </a:r>
            <a:r>
              <a:rPr lang="en-US" sz="2800" dirty="0" smtClean="0"/>
              <a:t>This process is evident when skills are being built. Here students are rewarded regularly for improvement.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i="1" dirty="0" smtClean="0"/>
              <a:t>Punishment often has negative effects in behavior modification and hence is not used in the classroom. </a:t>
            </a:r>
            <a:r>
              <a:rPr lang="en-US" sz="2800" dirty="0" smtClean="0"/>
              <a:t>Skinner believed punishment could not extinguish inappropriate behavior.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History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6B8EC-4873-41B9-AD38-CDA4DDB366CF}" type="slidenum">
              <a:rPr lang="en-US"/>
              <a:pPr/>
              <a:t>21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/>
              <a:t>Ivan Pavlov</a:t>
            </a:r>
          </a:p>
          <a:p>
            <a:r>
              <a:rPr lang="en-AU"/>
              <a:t>Ring a bell, dog salivates</a:t>
            </a:r>
          </a:p>
          <a:p>
            <a:r>
              <a:rPr lang="en-AU"/>
              <a:t>BF Skinner – rats and pigeons</a:t>
            </a:r>
          </a:p>
          <a:p>
            <a:r>
              <a:rPr lang="en-US"/>
              <a:t>We can extinguish a behaviour or create a new response. 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A3193-FF97-4A7E-B92D-EA102E4D686D}" type="slidenum">
              <a:rPr lang="en-US"/>
              <a:pPr/>
              <a:t>22</a:t>
            </a:fld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4517" name="Picture 5" descr="pavlov_conditioning_do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95" y="404665"/>
            <a:ext cx="7776864" cy="54546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14313" y="214314"/>
            <a:ext cx="8486145" cy="78441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Classical Conditioning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Ivan Pavlov – conditioned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Classical Conditioning – the bell &amp; the dog</a:t>
            </a:r>
          </a:p>
          <a:p>
            <a:pPr>
              <a:buNone/>
            </a:pPr>
            <a:r>
              <a:rPr lang="en-US" u="sng" dirty="0" smtClean="0">
                <a:hlinkClick r:id="rId2"/>
              </a:rPr>
              <a:t>http://www.youtube.com/watch?v=hhqumfpxuzI&amp;feature=related</a:t>
            </a:r>
            <a:endParaRPr lang="en-AU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Yes but does it work with people?</a:t>
            </a:r>
          </a:p>
          <a:p>
            <a:pPr eaLnBrk="1" hangingPunct="1">
              <a:buNone/>
            </a:pPr>
            <a:r>
              <a:rPr lang="en-US" dirty="0" smtClean="0">
                <a:hlinkClick r:id="rId3"/>
              </a:rPr>
              <a:t>http://www.youtube.com/watch?v=lvOV7g3osfM&amp;feature=related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your eyes and focus</a:t>
            </a: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51574-0623-45BF-8064-851C38B1FE38}" type="slidenum">
              <a:rPr lang="en-US"/>
              <a:pPr/>
              <a:t>24</a:t>
            </a:fld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AU" dirty="0" smtClean="0"/>
              <a:t>The smell </a:t>
            </a:r>
            <a:r>
              <a:rPr lang="en-AU" dirty="0" smtClean="0"/>
              <a:t>of </a:t>
            </a:r>
            <a:r>
              <a:rPr lang="en-AU" dirty="0" smtClean="0"/>
              <a:t>hot chips cooking</a:t>
            </a:r>
          </a:p>
          <a:p>
            <a:pPr>
              <a:buFontTx/>
              <a:buNone/>
            </a:pPr>
            <a:r>
              <a:rPr lang="en-AU" dirty="0" smtClean="0"/>
              <a:t>The taste of chocolate </a:t>
            </a:r>
          </a:p>
          <a:p>
            <a:pPr>
              <a:buFontTx/>
              <a:buNone/>
            </a:pPr>
            <a:r>
              <a:rPr lang="en-AU" dirty="0" smtClean="0"/>
              <a:t>A time when you were really embarrassed at school</a:t>
            </a:r>
          </a:p>
          <a:p>
            <a:pPr>
              <a:buFontTx/>
              <a:buNone/>
            </a:pPr>
            <a:r>
              <a:rPr lang="en-AU" dirty="0" smtClean="0"/>
              <a:t>The sound of a dentists drill</a:t>
            </a:r>
          </a:p>
          <a:p>
            <a:pPr>
              <a:buFontTx/>
              <a:buNone/>
            </a:pPr>
            <a:endParaRPr lang="en-AU" dirty="0" smtClean="0"/>
          </a:p>
          <a:p>
            <a:pPr>
              <a:buFontTx/>
              <a:buNone/>
            </a:pPr>
            <a:r>
              <a:rPr lang="en-AU" dirty="0" smtClean="0"/>
              <a:t>What did you notice about your reactions?</a:t>
            </a:r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Involuntary emotional or physiological responses</a:t>
            </a:r>
          </a:p>
          <a:p>
            <a:pPr>
              <a:buFontTx/>
              <a:buChar char="-"/>
            </a:pPr>
            <a:r>
              <a:rPr lang="en-US" dirty="0" smtClean="0"/>
              <a:t>Fear</a:t>
            </a:r>
          </a:p>
          <a:p>
            <a:pPr>
              <a:buFontTx/>
              <a:buChar char="-"/>
            </a:pPr>
            <a:r>
              <a:rPr lang="en-US" dirty="0" smtClean="0"/>
              <a:t>Tense muscles</a:t>
            </a:r>
          </a:p>
          <a:p>
            <a:pPr>
              <a:buFontTx/>
              <a:buChar char="-"/>
            </a:pPr>
            <a:r>
              <a:rPr lang="en-US" dirty="0" smtClean="0"/>
              <a:t>Sweating</a:t>
            </a:r>
          </a:p>
          <a:p>
            <a:pPr>
              <a:buFontTx/>
              <a:buChar char="-"/>
            </a:pPr>
            <a:r>
              <a:rPr lang="en-US" dirty="0" smtClean="0"/>
              <a:t>Salivation etc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They are automatic responses to stimuli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Operant Conditioning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3796-A57B-466F-9CDA-40B9B7EE62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75656" y="1196752"/>
            <a:ext cx="749808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Operant conditioning is a method of learning that occurs through rewards and punishments for </a:t>
            </a:r>
            <a:r>
              <a:rPr lang="en-US" dirty="0" err="1" smtClean="0"/>
              <a:t>behaviour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Through operant conditioning, an association is made between a behavior and a consequence for that behavior.</a:t>
            </a:r>
          </a:p>
          <a:p>
            <a:r>
              <a:rPr lang="en-US" dirty="0" smtClean="0"/>
              <a:t>Skinner used the term </a:t>
            </a:r>
            <a:r>
              <a:rPr lang="en-US" i="1" dirty="0" smtClean="0"/>
              <a:t>operant</a:t>
            </a:r>
            <a:r>
              <a:rPr lang="en-US" dirty="0" smtClean="0"/>
              <a:t> to refer to any "active behavior that operates upon the environment to generate consequences" (1953). </a:t>
            </a:r>
          </a:p>
          <a:p>
            <a:r>
              <a:rPr lang="en-US" dirty="0" smtClean="0"/>
              <a:t>In other words, Skinner's theory explained how we acquire the range of learned behaviors we exhibit each and every day.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Examples: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Children completing homework to earn a reward from a parent or teacher, or employees finishing projects to receive praise or promotions.</a:t>
            </a:r>
          </a:p>
          <a:p>
            <a:pPr eaLnBrk="1" hangingPunct="1"/>
            <a:r>
              <a:rPr lang="en-US" sz="2400" dirty="0" smtClean="0"/>
              <a:t>In these examples, the promise or possibility of rewards causes an increase in behavior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9" y="785794"/>
            <a:ext cx="8229600" cy="44116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Operant conditioning can also be used to decrease a behavior. </a:t>
            </a:r>
          </a:p>
          <a:p>
            <a:pPr eaLnBrk="1" hangingPunct="1"/>
            <a:r>
              <a:rPr lang="en-US" sz="2800" dirty="0" smtClean="0"/>
              <a:t>The removal of an undesirable outcome or the use of punishment can be used to decrease or prevent undesirable behaviors.. </a:t>
            </a:r>
          </a:p>
          <a:p>
            <a:endParaRPr lang="en-US" sz="2800" dirty="0" smtClean="0"/>
          </a:p>
          <a:p>
            <a:r>
              <a:rPr lang="en-US" sz="2800" dirty="0" smtClean="0"/>
              <a:t>For example, a child may be told they will lose recess privileges if they talk out of turn in class. This potential for punishment may lead to a decrease in disruptive behaviors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2367" y="152400"/>
            <a:ext cx="6824133" cy="791766"/>
          </a:xfrm>
        </p:spPr>
        <p:txBody>
          <a:bodyPr/>
          <a:lstStyle/>
          <a:p>
            <a:r>
              <a:rPr lang="en-US"/>
              <a:t>Mr. Grimes part 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9850F-25BD-4308-85BA-67E8EEE0C4B4}" type="slidenum">
              <a:rPr lang="en-US"/>
              <a:pPr/>
              <a:t>29</a:t>
            </a:fld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447800"/>
            <a:ext cx="7772400" cy="3817404"/>
          </a:xfrm>
        </p:spPr>
        <p:txBody>
          <a:bodyPr/>
          <a:lstStyle/>
          <a:p>
            <a:r>
              <a:rPr lang="en-US" dirty="0"/>
              <a:t>While watching this video make note of the pros and the cons </a:t>
            </a:r>
            <a:endParaRPr lang="en-AU" dirty="0"/>
          </a:p>
        </p:txBody>
      </p:sp>
      <p:pic>
        <p:nvPicPr>
          <p:cNvPr id="56324" name="Picture 4" descr="688px-Video-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3834" y="3002756"/>
            <a:ext cx="4320117" cy="2119313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019606" y="5211199"/>
            <a:ext cx="6528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http://www.guardian.co.uk/education/2009/feb/06/mr-grimes-film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Theorists include: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Pavlov </a:t>
            </a:r>
            <a:r>
              <a:rPr lang="en-AU" dirty="0" smtClean="0"/>
              <a:t>(1849-1936)– </a:t>
            </a:r>
            <a:r>
              <a:rPr lang="en-AU" dirty="0" smtClean="0"/>
              <a:t>the father of classical conditioning began the behaviourist movement</a:t>
            </a:r>
          </a:p>
          <a:p>
            <a:r>
              <a:rPr lang="en-AU" dirty="0" smtClean="0"/>
              <a:t>Watson </a:t>
            </a:r>
            <a:r>
              <a:rPr lang="en-AU" dirty="0" smtClean="0"/>
              <a:t>(1878-1958)– </a:t>
            </a:r>
            <a:r>
              <a:rPr lang="en-AU" dirty="0" smtClean="0"/>
              <a:t>learning was the process of conditioning responses</a:t>
            </a:r>
          </a:p>
          <a:p>
            <a:r>
              <a:rPr lang="en-AU" dirty="0" smtClean="0"/>
              <a:t>Thorndike </a:t>
            </a:r>
            <a:r>
              <a:rPr lang="en-AU" dirty="0" smtClean="0"/>
              <a:t>(1874-1949)– </a:t>
            </a:r>
            <a:r>
              <a:rPr lang="en-AU" dirty="0" smtClean="0"/>
              <a:t>Law of Effect</a:t>
            </a:r>
          </a:p>
          <a:p>
            <a:r>
              <a:rPr lang="en-AU" dirty="0" smtClean="0"/>
              <a:t>Skinner </a:t>
            </a:r>
            <a:r>
              <a:rPr lang="en-AU" dirty="0" smtClean="0"/>
              <a:t>(1904-1990)– </a:t>
            </a:r>
            <a:r>
              <a:rPr lang="en-AU" dirty="0" smtClean="0"/>
              <a:t>manipulation of behaviours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3E13-691B-47B6-BBB1-74A7D8000DB7}" type="slidenum">
              <a:rPr lang="en-US"/>
              <a:pPr/>
              <a:t>30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Punishment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AU" sz="2800"/>
              <a:t>Disadvantages:</a:t>
            </a:r>
          </a:p>
          <a:p>
            <a:pPr>
              <a:lnSpc>
                <a:spcPct val="90000"/>
              </a:lnSpc>
            </a:pPr>
            <a:r>
              <a:rPr lang="en-AU" sz="2800"/>
              <a:t>Fails to model appropriate behaviours</a:t>
            </a:r>
          </a:p>
          <a:p>
            <a:pPr>
              <a:lnSpc>
                <a:spcPct val="90000"/>
              </a:lnSpc>
            </a:pPr>
            <a:r>
              <a:rPr lang="en-AU" sz="2800"/>
              <a:t>Can cause resentment, withdrawal, aggression</a:t>
            </a:r>
          </a:p>
          <a:p>
            <a:pPr>
              <a:lnSpc>
                <a:spcPct val="90000"/>
              </a:lnSpc>
            </a:pPr>
            <a:r>
              <a:rPr lang="en-AU" sz="2800"/>
              <a:t>May stop learning and have long term impacts on learning</a:t>
            </a:r>
          </a:p>
          <a:p>
            <a:pPr>
              <a:lnSpc>
                <a:spcPct val="90000"/>
              </a:lnSpc>
            </a:pPr>
            <a:r>
              <a:rPr lang="en-AU" sz="2800"/>
              <a:t>Encourages deceitful behaviour</a:t>
            </a:r>
          </a:p>
          <a:p>
            <a:pPr>
              <a:lnSpc>
                <a:spcPct val="90000"/>
              </a:lnSpc>
            </a:pPr>
            <a:r>
              <a:rPr lang="en-AU" sz="2800"/>
              <a:t>Can be destructive to relationships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6FF7-22D1-474B-9134-E7DFA104775F}" type="slidenum">
              <a:rPr lang="en-US"/>
              <a:pPr/>
              <a:t>31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Strategies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400" dirty="0">
                <a:solidFill>
                  <a:srgbClr val="FF0000"/>
                </a:solidFill>
              </a:rPr>
              <a:t>Preventative</a:t>
            </a:r>
            <a:r>
              <a:rPr lang="en-AU" sz="2400" dirty="0"/>
              <a:t>: </a:t>
            </a:r>
            <a:r>
              <a:rPr lang="en-AU" sz="2400" dirty="0" smtClean="0"/>
              <a:t>continuous </a:t>
            </a:r>
            <a:r>
              <a:rPr lang="en-AU" sz="2400" dirty="0"/>
              <a:t>plan </a:t>
            </a:r>
          </a:p>
          <a:p>
            <a:pPr>
              <a:lnSpc>
                <a:spcPct val="90000"/>
              </a:lnSpc>
            </a:pPr>
            <a:r>
              <a:rPr lang="en-AU" sz="2400" dirty="0">
                <a:solidFill>
                  <a:srgbClr val="FF0000"/>
                </a:solidFill>
              </a:rPr>
              <a:t>Intervention</a:t>
            </a:r>
            <a:r>
              <a:rPr lang="en-AU" sz="2400" dirty="0"/>
              <a:t>: ignore, non-verbal message, casual statement or question, simple directions, </a:t>
            </a:r>
            <a:endParaRPr lang="en-AU" sz="2400" dirty="0" smtClean="0"/>
          </a:p>
          <a:p>
            <a:pPr>
              <a:lnSpc>
                <a:spcPct val="90000"/>
              </a:lnSpc>
              <a:buNone/>
            </a:pPr>
            <a:r>
              <a:rPr lang="en-AU" sz="2400" dirty="0" smtClean="0"/>
              <a:t>	</a:t>
            </a:r>
            <a:r>
              <a:rPr lang="en-AU" sz="2400" dirty="0" smtClean="0"/>
              <a:t>catch-</a:t>
            </a:r>
            <a:r>
              <a:rPr lang="en-AU" sz="2400" dirty="0" err="1" smtClean="0"/>
              <a:t>em</a:t>
            </a:r>
            <a:r>
              <a:rPr lang="en-AU" sz="2400" dirty="0" smtClean="0"/>
              <a:t>-being-good</a:t>
            </a:r>
            <a:endParaRPr lang="en-AU" sz="2400" dirty="0"/>
          </a:p>
          <a:p>
            <a:pPr>
              <a:lnSpc>
                <a:spcPct val="90000"/>
              </a:lnSpc>
            </a:pPr>
            <a:r>
              <a:rPr lang="en-AU" sz="2400" dirty="0">
                <a:solidFill>
                  <a:srgbClr val="FF0000"/>
                </a:solidFill>
              </a:rPr>
              <a:t>Corrective</a:t>
            </a:r>
            <a:r>
              <a:rPr lang="en-AU" sz="2400" dirty="0"/>
              <a:t>: rules, expectations, monitoring, negative and positive reinforcement, parent support, positive teacher-student relationship</a:t>
            </a:r>
          </a:p>
          <a:p>
            <a:pPr>
              <a:lnSpc>
                <a:spcPct val="90000"/>
              </a:lnSpc>
            </a:pPr>
            <a:r>
              <a:rPr lang="en-AU" sz="2400" dirty="0">
                <a:solidFill>
                  <a:srgbClr val="FF0000"/>
                </a:solidFill>
              </a:rPr>
              <a:t>RIP</a:t>
            </a:r>
            <a:r>
              <a:rPr lang="en-AU" sz="2400" dirty="0">
                <a:solidFill>
                  <a:srgbClr val="333300"/>
                </a:solidFill>
              </a:rPr>
              <a:t> </a:t>
            </a:r>
            <a:r>
              <a:rPr lang="en-AU" sz="2400" dirty="0"/>
              <a:t> (Rules – Ignore – Praise)</a:t>
            </a:r>
          </a:p>
          <a:p>
            <a:pPr>
              <a:lnSpc>
                <a:spcPct val="90000"/>
              </a:lnSpc>
            </a:pPr>
            <a:r>
              <a:rPr lang="en-AU" sz="2400" dirty="0">
                <a:solidFill>
                  <a:srgbClr val="FF0000"/>
                </a:solidFill>
              </a:rPr>
              <a:t>RRP</a:t>
            </a:r>
            <a:r>
              <a:rPr lang="en-AU" sz="2400" dirty="0"/>
              <a:t> (Rules – Reward – Punishment</a:t>
            </a:r>
            <a:r>
              <a:rPr lang="en-AU" sz="24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n-AU" sz="2400" dirty="0" smtClean="0">
                <a:solidFill>
                  <a:srgbClr val="FF0000"/>
                </a:solidFill>
              </a:rPr>
              <a:t>School wide </a:t>
            </a:r>
            <a:r>
              <a:rPr lang="en-AU" sz="2400" dirty="0" smtClean="0"/>
              <a:t>– Assembly, Principal’s awards etc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5780-EB79-46DC-91A7-3B1F6ACEB3A9}" type="slidenum">
              <a:rPr lang="en-US"/>
              <a:pPr/>
              <a:t>32</a:t>
            </a:fld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/>
              <a:t>A= </a:t>
            </a:r>
            <a:r>
              <a:rPr lang="en-US" dirty="0" smtClean="0"/>
              <a:t>antecedent – </a:t>
            </a:r>
            <a:r>
              <a:rPr lang="en-US" sz="2800" dirty="0" smtClean="0"/>
              <a:t>the event or activity that immediately comes before a problem behavior.</a:t>
            </a:r>
            <a:endParaRPr lang="en-US" sz="2800" dirty="0"/>
          </a:p>
          <a:p>
            <a:r>
              <a:rPr lang="en-US" dirty="0"/>
              <a:t>B= </a:t>
            </a:r>
            <a:r>
              <a:rPr lang="en-US" dirty="0" err="1"/>
              <a:t>behaviour</a:t>
            </a:r>
            <a:endParaRPr lang="en-US" dirty="0"/>
          </a:p>
          <a:p>
            <a:r>
              <a:rPr lang="en-US" dirty="0"/>
              <a:t>C=consequences </a:t>
            </a:r>
            <a:endParaRPr lang="en-AU" dirty="0"/>
          </a:p>
        </p:txBody>
      </p:sp>
      <p:pic>
        <p:nvPicPr>
          <p:cNvPr id="50181" name="Picture 5" descr="front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188120"/>
            <a:ext cx="4782915" cy="31510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conclude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D54D-9F35-4B1E-A3C6-12218D45D480}" type="slidenum">
              <a:rPr lang="en-US"/>
              <a:pPr/>
              <a:t>33</a:t>
            </a:fld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/>
          </a:p>
          <a:p>
            <a:pPr algn="ctr"/>
            <a:r>
              <a:rPr lang="en-US" dirty="0"/>
              <a:t>That there is no such thing as luck, rather it is: </a:t>
            </a:r>
            <a:endParaRPr lang="en-US" dirty="0" smtClean="0"/>
          </a:p>
          <a:p>
            <a:pPr algn="ctr"/>
            <a:r>
              <a:rPr lang="en-US" sz="4000" dirty="0" smtClean="0"/>
              <a:t>cause </a:t>
            </a:r>
            <a:r>
              <a:rPr lang="en-US" sz="4000" dirty="0"/>
              <a:t>and effect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/>
              <a:t>a, b and c</a:t>
            </a:r>
            <a:endParaRPr lang="en-A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start consider </a:t>
            </a:r>
            <a:r>
              <a:rPr lang="en-US" dirty="0" smtClean="0"/>
              <a:t>Jeremy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3A79-45B1-4552-BD0F-15BCE42CD605}" type="slidenum">
              <a:rPr lang="en-US"/>
              <a:pPr/>
              <a:t>34</a:t>
            </a:fld>
            <a:endParaRPr lang="en-US"/>
          </a:p>
        </p:txBody>
      </p:sp>
      <p:pic>
        <p:nvPicPr>
          <p:cNvPr id="54277" name="Picture 5" descr="child_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060848"/>
            <a:ext cx="4823512" cy="31104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eremy's le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6632"/>
            <a:ext cx="6912768" cy="652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WARNING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7B40B-40CA-40C9-B3DA-E0F9A20204DA}" type="slidenum">
              <a:rPr lang="en-US"/>
              <a:pPr/>
              <a:t>36</a:t>
            </a:fld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sz="2800"/>
              <a:t>Teachers can inadvertently reinforce bad behaviour when they intend to punish</a:t>
            </a:r>
          </a:p>
          <a:p>
            <a:r>
              <a:rPr lang="en-AU" sz="2800"/>
              <a:t>Sometimes punishment gives attention</a:t>
            </a:r>
          </a:p>
          <a:p>
            <a:r>
              <a:rPr lang="en-AU" sz="2800"/>
              <a:t>Sometimes punishment fuels a power play</a:t>
            </a:r>
          </a:p>
          <a:p>
            <a:r>
              <a:rPr lang="en-AU" sz="2800"/>
              <a:t>Peer group pressure/favour can be more rewarding than the punishment, no matter how harsh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Punishment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2B63-9FAA-40B6-8324-A56BE84503AE}" type="slidenum">
              <a:rPr lang="en-US"/>
              <a:pPr/>
              <a:t>37</a:t>
            </a:fld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AU"/>
              <a:t>Advantages:</a:t>
            </a:r>
          </a:p>
          <a:p>
            <a:pPr>
              <a:lnSpc>
                <a:spcPct val="90000"/>
              </a:lnSpc>
            </a:pPr>
            <a:r>
              <a:rPr lang="en-AU"/>
              <a:t>Effective in the short term</a:t>
            </a:r>
          </a:p>
          <a:p>
            <a:pPr>
              <a:lnSpc>
                <a:spcPct val="90000"/>
              </a:lnSpc>
            </a:pPr>
            <a:r>
              <a:rPr lang="en-AU"/>
              <a:t>Student learns to distinguish between acceptable and unacceptable behaviour</a:t>
            </a:r>
          </a:p>
          <a:p>
            <a:pPr>
              <a:lnSpc>
                <a:spcPct val="90000"/>
              </a:lnSpc>
            </a:pPr>
            <a:r>
              <a:rPr lang="en-AU"/>
              <a:t>May reduce inappropriate behaviours in others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Punishment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E8D5-462B-420E-AD4D-FB3073F19E8D}" type="slidenum">
              <a:rPr lang="en-US"/>
              <a:pPr/>
              <a:t>38</a:t>
            </a:fld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AU" sz="2800"/>
              <a:t>Disadvantages:</a:t>
            </a:r>
          </a:p>
          <a:p>
            <a:pPr>
              <a:lnSpc>
                <a:spcPct val="90000"/>
              </a:lnSpc>
            </a:pPr>
            <a:r>
              <a:rPr lang="en-AU" sz="2800"/>
              <a:t>Fails to model appropriate behaviours</a:t>
            </a:r>
          </a:p>
          <a:p>
            <a:pPr>
              <a:lnSpc>
                <a:spcPct val="90000"/>
              </a:lnSpc>
            </a:pPr>
            <a:r>
              <a:rPr lang="en-AU" sz="2800"/>
              <a:t>Can cause resentment, withdrawal, aggression</a:t>
            </a:r>
          </a:p>
          <a:p>
            <a:pPr>
              <a:lnSpc>
                <a:spcPct val="90000"/>
              </a:lnSpc>
            </a:pPr>
            <a:r>
              <a:rPr lang="en-AU" sz="2800"/>
              <a:t>May stop learning and have long term impacts on learning</a:t>
            </a:r>
          </a:p>
          <a:p>
            <a:pPr>
              <a:lnSpc>
                <a:spcPct val="90000"/>
              </a:lnSpc>
            </a:pPr>
            <a:r>
              <a:rPr lang="en-AU" sz="2800"/>
              <a:t>Encourages deceitful behaviour</a:t>
            </a:r>
          </a:p>
          <a:p>
            <a:pPr>
              <a:lnSpc>
                <a:spcPct val="90000"/>
              </a:lnSpc>
            </a:pPr>
            <a:r>
              <a:rPr lang="en-AU" sz="2800"/>
              <a:t>Can be destructive to relationships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Developing a plan	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2FA5-14E7-4726-898E-9409489F3519}" type="slidenum">
              <a:rPr lang="en-US"/>
              <a:pPr/>
              <a:t>39</a:t>
            </a:fld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400"/>
              <a:t>Identify the behaviour</a:t>
            </a:r>
          </a:p>
          <a:p>
            <a:pPr>
              <a:lnSpc>
                <a:spcPct val="90000"/>
              </a:lnSpc>
            </a:pPr>
            <a:r>
              <a:rPr lang="en-AU" sz="2400"/>
              <a:t>List features in observable terms</a:t>
            </a:r>
          </a:p>
          <a:p>
            <a:pPr>
              <a:lnSpc>
                <a:spcPct val="90000"/>
              </a:lnSpc>
            </a:pPr>
            <a:r>
              <a:rPr lang="en-AU" sz="2400"/>
              <a:t>Obtain baseline data</a:t>
            </a:r>
          </a:p>
          <a:p>
            <a:pPr>
              <a:lnSpc>
                <a:spcPct val="90000"/>
              </a:lnSpc>
            </a:pPr>
            <a:r>
              <a:rPr lang="en-AU" sz="2400"/>
              <a:t>Change what happens immediately before the behaviour occurs</a:t>
            </a:r>
          </a:p>
          <a:p>
            <a:pPr>
              <a:lnSpc>
                <a:spcPct val="90000"/>
              </a:lnSpc>
            </a:pPr>
            <a:r>
              <a:rPr lang="en-AU" sz="2400"/>
              <a:t>Choose a reinforcer</a:t>
            </a:r>
          </a:p>
          <a:p>
            <a:pPr>
              <a:lnSpc>
                <a:spcPct val="90000"/>
              </a:lnSpc>
            </a:pPr>
            <a:r>
              <a:rPr lang="en-AU" sz="2400"/>
              <a:t>Run the program</a:t>
            </a:r>
          </a:p>
          <a:p>
            <a:pPr>
              <a:lnSpc>
                <a:spcPct val="90000"/>
              </a:lnSpc>
            </a:pPr>
            <a:r>
              <a:rPr lang="en-AU" sz="2400"/>
              <a:t>Cease the program and assess</a:t>
            </a:r>
          </a:p>
          <a:p>
            <a:pPr>
              <a:lnSpc>
                <a:spcPct val="90000"/>
              </a:lnSpc>
            </a:pPr>
            <a:r>
              <a:rPr lang="en-AU" sz="2400"/>
              <a:t>Reintroduce the program if needed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Behavioural approaches to classroom management are based on the concept known as the Law of Effect – rewarded behaviours will increase and unrewarded ones will cease.</a:t>
            </a:r>
          </a:p>
          <a:p>
            <a:r>
              <a:rPr lang="en-AU" dirty="0" smtClean="0"/>
              <a:t>Therefore, all behaviours are learned and maintained by reinforcement.</a:t>
            </a:r>
          </a:p>
          <a:p>
            <a:r>
              <a:rPr lang="en-AU" dirty="0" smtClean="0"/>
              <a:t>The systematic application of reinforcement is the basis of behavioural techniques.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Behavioural contracts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2399-98B4-40B7-895C-8DF92AC1D7DB}" type="slidenum">
              <a:rPr lang="en-US"/>
              <a:pPr/>
              <a:t>40</a:t>
            </a:fld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Great for involving all stake holders</a:t>
            </a:r>
          </a:p>
          <a:p>
            <a:pPr>
              <a:lnSpc>
                <a:spcPct val="80000"/>
              </a:lnSpc>
            </a:pPr>
            <a:r>
              <a:rPr lang="en-AU" sz="2800"/>
              <a:t>Positively written</a:t>
            </a:r>
          </a:p>
          <a:p>
            <a:pPr>
              <a:lnSpc>
                <a:spcPct val="80000"/>
              </a:lnSpc>
            </a:pPr>
            <a:r>
              <a:rPr lang="en-AU" sz="2800"/>
              <a:t>Set out desired behaviours</a:t>
            </a:r>
          </a:p>
          <a:p>
            <a:pPr>
              <a:lnSpc>
                <a:spcPct val="80000"/>
              </a:lnSpc>
            </a:pPr>
            <a:r>
              <a:rPr lang="en-AU" sz="2800"/>
              <a:t>Include strategies to cool down</a:t>
            </a:r>
          </a:p>
          <a:p>
            <a:pPr>
              <a:lnSpc>
                <a:spcPct val="80000"/>
              </a:lnSpc>
            </a:pPr>
            <a:r>
              <a:rPr lang="en-AU" sz="2800"/>
              <a:t>Include contact with significant others</a:t>
            </a:r>
          </a:p>
          <a:p>
            <a:pPr>
              <a:lnSpc>
                <a:spcPct val="80000"/>
              </a:lnSpc>
            </a:pPr>
            <a:r>
              <a:rPr lang="en-AU" sz="2800"/>
              <a:t>Feature communication</a:t>
            </a:r>
          </a:p>
          <a:p>
            <a:pPr>
              <a:lnSpc>
                <a:spcPct val="80000"/>
              </a:lnSpc>
            </a:pPr>
            <a:r>
              <a:rPr lang="en-AU" sz="2800"/>
              <a:t>Tight time frame, followed rigidly</a:t>
            </a:r>
          </a:p>
          <a:p>
            <a:pPr>
              <a:lnSpc>
                <a:spcPct val="80000"/>
              </a:lnSpc>
            </a:pPr>
            <a:r>
              <a:rPr lang="en-AU" sz="2800"/>
              <a:t>Consequences invoked as stated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Strengths of the Behavioural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Behavioural strategies work</a:t>
            </a:r>
          </a:p>
          <a:p>
            <a:r>
              <a:rPr lang="en-AU" dirty="0" smtClean="0"/>
              <a:t>Behavioural strategies force the teacher to be more aware of what is going on in the classroom</a:t>
            </a:r>
          </a:p>
          <a:p>
            <a:r>
              <a:rPr lang="en-AU" dirty="0" smtClean="0"/>
              <a:t>A behavioural program increases the likelihood that the teacher will be consistent in treatment of students</a:t>
            </a:r>
          </a:p>
          <a:p>
            <a:r>
              <a:rPr lang="en-AU" dirty="0" smtClean="0"/>
              <a:t>Behaviour management strategies provide all children with a chance to be good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Weaknesses of the Behavioural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r>
              <a:rPr lang="en-AU" dirty="0" smtClean="0"/>
              <a:t>Manipulative and controlling in its nature</a:t>
            </a:r>
          </a:p>
          <a:p>
            <a:r>
              <a:rPr lang="en-AU" dirty="0" smtClean="0"/>
              <a:t>Teaching children to work for rewards rather that for intrinsic satisfaction</a:t>
            </a:r>
          </a:p>
          <a:p>
            <a:r>
              <a:rPr lang="en-AU" dirty="0" smtClean="0"/>
              <a:t>Ignoring undesirable behaviour in a classroom is impractical</a:t>
            </a:r>
          </a:p>
          <a:p>
            <a:r>
              <a:rPr lang="en-AU" dirty="0" smtClean="0"/>
              <a:t>Teachers are less likely to examine their own teaching methods </a:t>
            </a:r>
          </a:p>
          <a:p>
            <a:r>
              <a:rPr lang="en-AU" dirty="0" smtClean="0"/>
              <a:t>Behavioural strategies can be harmful if used by insensitive and unethical teachers</a:t>
            </a:r>
            <a:endParaRPr lang="en-A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062-C2B1-49BF-AC65-52C13F5592C4}" type="slidenum">
              <a:rPr lang="en-US"/>
              <a:pPr/>
              <a:t>43</a:t>
            </a:fld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Jack, in Mr. Jones' class, is quite docile. He never disrupts class and does little socializing with other students. </a:t>
            </a:r>
          </a:p>
          <a:p>
            <a:r>
              <a:rPr lang="en-AU" dirty="0" smtClean="0"/>
              <a:t>But despite Mr. Jones' best efforts, he can hardly get Jack to participate in class activities. </a:t>
            </a:r>
          </a:p>
          <a:p>
            <a:r>
              <a:rPr lang="en-AU" dirty="0" smtClean="0"/>
              <a:t>He rarely completes an assignment. He doesn't seem to care. </a:t>
            </a:r>
          </a:p>
          <a:p>
            <a:r>
              <a:rPr lang="en-AU" dirty="0" smtClean="0"/>
              <a:t>He is simply there, like a bump on a log, putting forth virtually no effort. </a:t>
            </a:r>
          </a:p>
          <a:p>
            <a:r>
              <a:rPr lang="en-AU" dirty="0" smtClean="0"/>
              <a:t>How would Skinner deal with Jack?</a:t>
            </a:r>
            <a:r>
              <a:rPr lang="en-US" dirty="0" smtClean="0"/>
              <a:t> </a:t>
            </a:r>
            <a:endParaRPr lang="en-AU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Mr</a:t>
            </a:r>
            <a:r>
              <a:rPr lang="en-US" dirty="0" smtClean="0"/>
              <a:t> Jones could: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E602C-4B21-4E55-8F95-8E14A9006CB7}" type="slidenum">
              <a:rPr lang="en-US"/>
              <a:pPr/>
              <a:t>44</a:t>
            </a:fld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Catch </a:t>
            </a:r>
            <a:r>
              <a:rPr lang="en-US" dirty="0" smtClean="0"/>
              <a:t>Jack being </a:t>
            </a:r>
            <a:r>
              <a:rPr lang="en-US" dirty="0"/>
              <a:t>good</a:t>
            </a:r>
          </a:p>
          <a:p>
            <a:r>
              <a:rPr lang="en-US" dirty="0"/>
              <a:t>Remind </a:t>
            </a:r>
            <a:r>
              <a:rPr lang="en-US" dirty="0" smtClean="0"/>
              <a:t>Jack </a:t>
            </a:r>
            <a:r>
              <a:rPr lang="en-US" dirty="0"/>
              <a:t>of the class rules regarding work</a:t>
            </a:r>
          </a:p>
          <a:p>
            <a:r>
              <a:rPr lang="en-US" dirty="0"/>
              <a:t>Praise </a:t>
            </a:r>
            <a:r>
              <a:rPr lang="en-US" dirty="0" smtClean="0"/>
              <a:t>Jack </a:t>
            </a:r>
            <a:r>
              <a:rPr lang="en-US" dirty="0"/>
              <a:t>when she follows the rules</a:t>
            </a:r>
          </a:p>
          <a:p>
            <a:r>
              <a:rPr lang="en-US" dirty="0"/>
              <a:t>If praise does not work, use points, tokens or other tangible </a:t>
            </a:r>
            <a:r>
              <a:rPr lang="en-US" dirty="0" err="1"/>
              <a:t>reinforcers</a:t>
            </a:r>
            <a:endParaRPr lang="en-US" dirty="0"/>
          </a:p>
          <a:p>
            <a:r>
              <a:rPr lang="en-US" dirty="0"/>
              <a:t>Set up a contract with </a:t>
            </a:r>
            <a:r>
              <a:rPr lang="en-US" dirty="0" smtClean="0"/>
              <a:t>Jack</a:t>
            </a:r>
            <a:endParaRPr lang="en-US" dirty="0"/>
          </a:p>
          <a:p>
            <a:endParaRPr lang="en-US" dirty="0"/>
          </a:p>
          <a:p>
            <a:endParaRPr lang="en-AU" dirty="0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100" y="152400"/>
            <a:ext cx="6248400" cy="900113"/>
          </a:xfrm>
        </p:spPr>
        <p:txBody>
          <a:bodyPr/>
          <a:lstStyle/>
          <a:p>
            <a:r>
              <a:rPr lang="en-US" sz="4000"/>
              <a:t>Mr. Grimes part 2</a:t>
            </a:r>
            <a:endParaRPr lang="en-AU" sz="400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769F-16F4-4BBD-A812-4A87571E31A5}" type="slidenum">
              <a:rPr lang="en-US"/>
              <a:pPr/>
              <a:t>45</a:t>
            </a:fld>
            <a:endParaRPr lang="en-US"/>
          </a:p>
        </p:txBody>
      </p:sp>
      <p:pic>
        <p:nvPicPr>
          <p:cNvPr id="57348" name="Picture 4" descr="688px-Video-icon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827415"/>
            <a:ext cx="7772400" cy="3812769"/>
          </a:xfrm>
        </p:spPr>
      </p:pic>
      <p:sp>
        <p:nvSpPr>
          <p:cNvPr id="6" name="Rectangle 5"/>
          <p:cNvSpPr/>
          <p:nvPr/>
        </p:nvSpPr>
        <p:spPr>
          <a:xfrm>
            <a:off x="212372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http://www.guardian.co.uk/education/2009/feb/06/mr-grimes-film</a:t>
            </a:r>
            <a:endParaRPr lang="en-A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Points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Behaviour is controlled by consequences</a:t>
            </a:r>
          </a:p>
          <a:p>
            <a:r>
              <a:rPr lang="en-AU" dirty="0" smtClean="0"/>
              <a:t>Increase behaviour = reinforce</a:t>
            </a:r>
          </a:p>
          <a:p>
            <a:r>
              <a:rPr lang="en-AU" dirty="0" smtClean="0"/>
              <a:t>Reduce = punishing consequence</a:t>
            </a:r>
          </a:p>
          <a:p>
            <a:r>
              <a:rPr lang="en-AU" dirty="0" smtClean="0"/>
              <a:t>Antecedents (cues) can make behaviour more or less likely to occur</a:t>
            </a:r>
          </a:p>
          <a:p>
            <a:r>
              <a:rPr lang="en-AU" dirty="0" smtClean="0"/>
              <a:t>Reinforcers and punishments vary in</a:t>
            </a:r>
          </a:p>
          <a:p>
            <a:pPr>
              <a:buFontTx/>
              <a:buChar char="-"/>
            </a:pPr>
            <a:r>
              <a:rPr lang="en-AU" dirty="0" smtClean="0"/>
              <a:t>Intrusiveness </a:t>
            </a:r>
          </a:p>
          <a:p>
            <a:pPr>
              <a:buFontTx/>
              <a:buChar char="-"/>
            </a:pPr>
            <a:r>
              <a:rPr lang="en-AU" dirty="0" smtClean="0"/>
              <a:t>Restrictiveness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Assumptions about Behavioural Theory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72816"/>
            <a:ext cx="7498080" cy="48006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Behaviours are learned. Individuals tend to exhibit behaviours that are reinforced and avoid those that are not reinforced or punished</a:t>
            </a:r>
          </a:p>
          <a:p>
            <a:r>
              <a:rPr lang="en-AU" dirty="0" smtClean="0"/>
              <a:t>Behaviours are stimulus specific – individuals behave differently in different environments (home &amp; school)</a:t>
            </a:r>
          </a:p>
          <a:p>
            <a:r>
              <a:rPr lang="en-AU" dirty="0" smtClean="0"/>
              <a:t>Behaviours can be taught, changed or modified.</a:t>
            </a:r>
          </a:p>
          <a:p>
            <a:r>
              <a:rPr lang="en-AU" dirty="0" smtClean="0"/>
              <a:t>Behavioural change focuses on the now not on the past.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Beliefs about Children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Children are behaving beings</a:t>
            </a:r>
          </a:p>
          <a:p>
            <a:r>
              <a:rPr lang="en-AU" dirty="0" smtClean="0"/>
              <a:t>Same adult rules apply to them</a:t>
            </a:r>
          </a:p>
          <a:p>
            <a:r>
              <a:rPr lang="en-AU" dirty="0" smtClean="0"/>
              <a:t>Outside forces shape their actions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Goal of Discipline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Managerial </a:t>
            </a:r>
          </a:p>
          <a:p>
            <a:r>
              <a:rPr lang="en-AU" dirty="0" smtClean="0"/>
              <a:t>Maintain or reinstate order</a:t>
            </a:r>
          </a:p>
          <a:p>
            <a:r>
              <a:rPr lang="en-AU" dirty="0" smtClean="0"/>
              <a:t>Successful learning</a:t>
            </a:r>
          </a:p>
          <a:p>
            <a:r>
              <a:rPr lang="en-AU" dirty="0" smtClean="0"/>
              <a:t>Students taught to comply with outside controls</a:t>
            </a:r>
          </a:p>
          <a:p>
            <a:r>
              <a:rPr lang="en-AU" dirty="0" smtClean="0"/>
              <a:t>Direct instruction – top down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Behaviours serve as a function – earn students something social – attention or tangible = positive reinforcement</a:t>
            </a:r>
          </a:p>
          <a:p>
            <a:endParaRPr lang="en-AU" dirty="0" smtClean="0"/>
          </a:p>
          <a:p>
            <a:r>
              <a:rPr lang="en-AU" dirty="0" smtClean="0"/>
              <a:t>Behaviours help them to escape / avoid other people or delay / reduce aversive task demands = negative reinforcement</a:t>
            </a:r>
          </a:p>
          <a:p>
            <a:endParaRPr lang="en-AU" dirty="0" smtClean="0"/>
          </a:p>
          <a:p>
            <a:r>
              <a:rPr lang="en-AU" dirty="0" smtClean="0"/>
              <a:t>BOTH positive and negative reinforcement strengthen behaviour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>
                <a:hlinkClick r:id="rId2"/>
              </a:rPr>
              <a:t>http://www.youtube.com/watch?v=guroaQRFsX4</a:t>
            </a:r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337</TotalTime>
  <Words>1577</Words>
  <Application>Microsoft Office PowerPoint</Application>
  <PresentationFormat>On-screen Show (4:3)</PresentationFormat>
  <Paragraphs>280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Solstice</vt:lpstr>
      <vt:lpstr>Slide 1</vt:lpstr>
      <vt:lpstr>Behavioural Approaches to Classroom Management</vt:lpstr>
      <vt:lpstr>Theorists include:</vt:lpstr>
      <vt:lpstr>Summary</vt:lpstr>
      <vt:lpstr>Key Points</vt:lpstr>
      <vt:lpstr>Assumptions about Behavioural Theory</vt:lpstr>
      <vt:lpstr>Beliefs about Children</vt:lpstr>
      <vt:lpstr>Goal of Discipline</vt:lpstr>
      <vt:lpstr>Reason:</vt:lpstr>
      <vt:lpstr>Think Pair Share</vt:lpstr>
      <vt:lpstr>What do you think?</vt:lpstr>
      <vt:lpstr>B.F. Skinner’s Principal Teachings</vt:lpstr>
      <vt:lpstr>Reinforcement</vt:lpstr>
      <vt:lpstr>Reinforcement principles</vt:lpstr>
      <vt:lpstr>The and-or connection</vt:lpstr>
      <vt:lpstr>Slide 16</vt:lpstr>
      <vt:lpstr>Negative reinforcement</vt:lpstr>
      <vt:lpstr>Schedules of reinforcement</vt:lpstr>
      <vt:lpstr>Reinforcement</vt:lpstr>
      <vt:lpstr>B.F. Skinner’s Principal Teachings</vt:lpstr>
      <vt:lpstr>History</vt:lpstr>
      <vt:lpstr>Slide 22</vt:lpstr>
      <vt:lpstr>Classical Conditioning</vt:lpstr>
      <vt:lpstr>Close your eyes and focus</vt:lpstr>
      <vt:lpstr>Classical Conditioning</vt:lpstr>
      <vt:lpstr>Operant Conditioning</vt:lpstr>
      <vt:lpstr>Examples:</vt:lpstr>
      <vt:lpstr>Slide 28</vt:lpstr>
      <vt:lpstr>Mr. Grimes part 1</vt:lpstr>
      <vt:lpstr>Punishment</vt:lpstr>
      <vt:lpstr>Strategies</vt:lpstr>
      <vt:lpstr>Slide 32</vt:lpstr>
      <vt:lpstr>We can conclude</vt:lpstr>
      <vt:lpstr>Before we start consider Jeremy</vt:lpstr>
      <vt:lpstr>Slide 35</vt:lpstr>
      <vt:lpstr>WARNING</vt:lpstr>
      <vt:lpstr>Punishment</vt:lpstr>
      <vt:lpstr>Punishment</vt:lpstr>
      <vt:lpstr>Developing a plan </vt:lpstr>
      <vt:lpstr>Behavioural contracts</vt:lpstr>
      <vt:lpstr>Strengths of the Behavioural Model</vt:lpstr>
      <vt:lpstr>Weaknesses of the Behavioural Model</vt:lpstr>
      <vt:lpstr>Activity</vt:lpstr>
      <vt:lpstr>Mr Jones could:</vt:lpstr>
      <vt:lpstr>Mr. Grimes part 2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Applied Behaviour Analysis</dc:title>
  <dc:creator>ITS</dc:creator>
  <cp:lastModifiedBy>ITS</cp:lastModifiedBy>
  <cp:revision>41</cp:revision>
  <dcterms:created xsi:type="dcterms:W3CDTF">2010-08-03T04:35:47Z</dcterms:created>
  <dcterms:modified xsi:type="dcterms:W3CDTF">2011-08-16T22:09:03Z</dcterms:modified>
</cp:coreProperties>
</file>